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60" r:id="rId8"/>
    <p:sldId id="262" r:id="rId9"/>
    <p:sldId id="269" r:id="rId10"/>
    <p:sldId id="271" r:id="rId11"/>
    <p:sldId id="259" r:id="rId12"/>
    <p:sldId id="270" r:id="rId13"/>
    <p:sldId id="268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3BB14-BFF6-4EE5-B8C7-0E5D63C4A700}" v="1650" dt="2023-05-01T23:05:46.964"/>
    <p1510:client id="{492165CD-8FBA-4635-ACFE-9CA9A84E8CC0}" v="15" dt="2023-05-01T00:56:43.004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9" autoAdjust="0"/>
    <p:restoredTop sz="94660"/>
  </p:normalViewPr>
  <p:slideViewPr>
    <p:cSldViewPr>
      <p:cViewPr varScale="1">
        <p:scale>
          <a:sx n="89" d="100"/>
          <a:sy n="89" d="100"/>
        </p:scale>
        <p:origin x="108" y="28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4/29/2023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4/29/2023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4/29/2023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kaggle.com/datasets/andrewmvd/fetal-health-classifica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28800"/>
            <a:ext cx="4800599" cy="2553926"/>
          </a:xfrm>
        </p:spPr>
        <p:txBody>
          <a:bodyPr>
            <a:normAutofit fontScale="90000"/>
          </a:bodyPr>
          <a:lstStyle/>
          <a:p>
            <a:r>
              <a:rPr lang="en-US" dirty="0"/>
              <a:t>Classifying Fetal Health Using </a:t>
            </a:r>
            <a:r>
              <a:rPr lang="en-US" dirty="0" err="1"/>
              <a:t>Cardiotocogram</a:t>
            </a:r>
            <a:r>
              <a:rPr lang="en-US" dirty="0"/>
              <a:t>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0043" y="4396509"/>
            <a:ext cx="4098175" cy="685800"/>
          </a:xfrm>
        </p:spPr>
        <p:txBody>
          <a:bodyPr>
            <a:normAutofit/>
          </a:bodyPr>
          <a:lstStyle/>
          <a:p>
            <a:r>
              <a:rPr lang="en-US" dirty="0"/>
              <a:t>Saving lives by </a:t>
            </a:r>
            <a:br>
              <a:rPr lang="en-US" dirty="0"/>
            </a:br>
            <a:r>
              <a:rPr lang="en-US" dirty="0"/>
              <a:t>intervening Early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420FC-7E98-1399-42E0-40FD83457FE0}"/>
              </a:ext>
            </a:extLst>
          </p:cNvPr>
          <p:cNvSpPr txBox="1"/>
          <p:nvPr/>
        </p:nvSpPr>
        <p:spPr>
          <a:xfrm>
            <a:off x="719859" y="612717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BIT5534 – Spring 2023</a:t>
            </a:r>
            <a:br>
              <a:rPr lang="en-US" dirty="0"/>
            </a:br>
            <a:r>
              <a:rPr lang="en-US" dirty="0"/>
              <a:t>Group 8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895">
        <p:fade/>
      </p:transition>
    </mc:Choice>
    <mc:Fallback xmlns="">
      <p:transition spd="med" advTm="3189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Business Problem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22F9DD8-F4AC-F9FA-BA37-6F15FAB88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2895599" cy="289559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76600" y="1676400"/>
            <a:ext cx="8686800" cy="5082380"/>
          </a:xfrm>
        </p:spPr>
        <p:txBody>
          <a:bodyPr>
            <a:normAutofit/>
          </a:bodyPr>
          <a:lstStyle/>
          <a:p>
            <a:r>
              <a:rPr lang="en-US" sz="2000" dirty="0"/>
              <a:t>Reducing child mortality rates is a critical measure of human progress, and many would argue a moral obligation</a:t>
            </a:r>
          </a:p>
          <a:p>
            <a:r>
              <a:rPr lang="en-US" sz="2000" dirty="0"/>
              <a:t>Neonatal mortality is demonstrably higher in less-developed countries</a:t>
            </a:r>
            <a:r>
              <a:rPr lang="en-US" sz="2000" baseline="30000" dirty="0"/>
              <a:t>*</a:t>
            </a:r>
          </a:p>
          <a:p>
            <a:r>
              <a:rPr lang="en-US" sz="2000" dirty="0"/>
              <a:t>Neonatal and under-five mortality rates can be greatly reduced by access to proper medical care</a:t>
            </a:r>
            <a:r>
              <a:rPr lang="en-US" sz="2000" baseline="30000" dirty="0"/>
              <a:t>*</a:t>
            </a:r>
          </a:p>
          <a:p>
            <a:r>
              <a:rPr lang="en-US" sz="2000" dirty="0"/>
              <a:t>A solution is needed to assist over-subscribed and under-funded medical staff</a:t>
            </a:r>
          </a:p>
          <a:p>
            <a:r>
              <a:rPr lang="en-US" sz="2000" dirty="0" err="1"/>
              <a:t>Cardiotocogram</a:t>
            </a:r>
            <a:r>
              <a:rPr lang="en-US" sz="2000" dirty="0"/>
              <a:t> machines are cheap, reliable and provide a wealth of information on fetal health – can CTG data be used to reliably identify abnormal fetal health?</a:t>
            </a:r>
          </a:p>
          <a:p>
            <a:pPr marL="0" indent="0">
              <a:buNone/>
            </a:pPr>
            <a:br>
              <a:rPr lang="en-US" sz="1300" dirty="0"/>
            </a:br>
            <a:endParaRPr lang="en-US" sz="1300" dirty="0"/>
          </a:p>
          <a:p>
            <a:pPr marL="0" indent="0">
              <a:buNone/>
            </a:pPr>
            <a:r>
              <a:rPr lang="en-US" sz="1300" i="1" baseline="30000" dirty="0"/>
              <a:t>*</a:t>
            </a:r>
            <a:r>
              <a:rPr lang="en-US" sz="1300" i="1" dirty="0"/>
              <a:t>per the UN Inter-agency Group for Child Mortality</a:t>
            </a:r>
          </a:p>
        </p:txBody>
      </p:sp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8400">
        <p:fade/>
      </p:transition>
    </mc:Choice>
    <mc:Fallback xmlns="">
      <p:transition spd="med" advTm="1184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</a:t>
            </a:r>
            <a:r>
              <a:rPr lang="en-US">
                <a:ea typeface="+mj-lt"/>
                <a:cs typeface="+mj-lt"/>
              </a:rPr>
              <a:t>Description</a:t>
            </a:r>
            <a:endParaRPr lang="en-US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BEA27-0C49-47B6-AD25-4FE6BE3A1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71" y="1795181"/>
            <a:ext cx="9144000" cy="457200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Wingdings" pitchFamily="34" charset="0"/>
              <a:buChar char="§"/>
            </a:pPr>
            <a:r>
              <a:rPr lang="en-US" dirty="0"/>
              <a:t>Our data includes the results of Cardiotocography (CTG) </a:t>
            </a:r>
          </a:p>
          <a:p>
            <a:pPr>
              <a:buFont typeface="Wingdings" pitchFamily="34" charset="0"/>
              <a:buChar char="§"/>
            </a:pPr>
            <a:r>
              <a:rPr lang="en-US" dirty="0"/>
              <a:t>Our data is obtained from</a:t>
            </a:r>
            <a:r>
              <a:rPr lang="en-US" sz="1800" dirty="0"/>
              <a:t> </a:t>
            </a:r>
            <a:r>
              <a:rPr lang="en" sz="1800" dirty="0">
                <a:ea typeface="+mn-lt"/>
                <a:cs typeface="+mn-lt"/>
                <a:hlinkClick r:id="rId2"/>
              </a:rPr>
              <a:t>Fetal Health Classification | Kaggle</a:t>
            </a:r>
            <a:r>
              <a:rPr lang="en" sz="180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  <a:endParaRPr lang="en-US" sz="1800" dirty="0"/>
          </a:p>
          <a:p>
            <a:pPr>
              <a:buFont typeface="Wingdings" pitchFamily="34" charset="0"/>
              <a:buChar char="§"/>
            </a:pPr>
            <a:r>
              <a:rPr lang="en-US" sz="2200" dirty="0">
                <a:solidFill>
                  <a:srgbClr val="404040"/>
                </a:solidFill>
                <a:ea typeface="+mn-lt"/>
                <a:cs typeface="+mn-lt"/>
              </a:rPr>
              <a:t>2126 records of 21 independent attributes</a:t>
            </a:r>
            <a:endParaRPr lang="en" sz="1200" dirty="0">
              <a:solidFill>
                <a:srgbClr val="000000"/>
              </a:solidFill>
            </a:endParaRPr>
          </a:p>
          <a:p>
            <a:pPr>
              <a:buFont typeface="Wingdings" pitchFamily="34" charset="0"/>
              <a:buChar char="§"/>
            </a:pPr>
            <a:r>
              <a:rPr lang="en-US" dirty="0"/>
              <a:t>Our data :</a:t>
            </a:r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r>
              <a:rPr lang="en-US" dirty="0"/>
              <a:t>No missing value</a:t>
            </a:r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r>
              <a:rPr lang="en-US" dirty="0" err="1"/>
              <a:t>fetal</a:t>
            </a:r>
            <a:r>
              <a:rPr lang="en-US" dirty="0" err="1">
                <a:ea typeface="+mn-lt"/>
                <a:cs typeface="+mn-lt"/>
              </a:rPr>
              <a:t>_health</a:t>
            </a:r>
            <a:r>
              <a:rPr lang="en-US" dirty="0">
                <a:ea typeface="+mn-lt"/>
                <a:cs typeface="+mn-lt"/>
              </a:rPr>
              <a:t> = Target variable, binary </a:t>
            </a:r>
            <a:endParaRPr lang="en-US" dirty="0"/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r>
              <a:rPr lang="en" dirty="0"/>
              <a:t> one attribute, histogram_tendency, is categorical</a:t>
            </a:r>
            <a:endParaRPr lang="en-US" dirty="0"/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r>
              <a:rPr lang="en" dirty="0"/>
              <a:t>Two attributes, histogram_number_of_peaks and histogram_number_of_zeroes, are discrete numeric ordinals</a:t>
            </a:r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r>
              <a:rPr lang="en" dirty="0"/>
              <a:t>The other 17 attributes are continuous numerical values</a:t>
            </a:r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endParaRPr lang="en-US" dirty="0"/>
          </a:p>
          <a:p>
            <a:pPr lvl="1">
              <a:spcBef>
                <a:spcPts val="1800"/>
              </a:spcBef>
              <a:buFont typeface="Wingdings" pitchFamily="34" charset="0"/>
              <a:buChar char="§"/>
            </a:pPr>
            <a:endParaRPr lang="en-US" dirty="0"/>
          </a:p>
          <a:p>
            <a:pPr lvl="1">
              <a:buFont typeface="Wingdings" pitchFamily="34" charset="0"/>
              <a:buChar char="§"/>
            </a:pPr>
            <a:endParaRPr lang="en-US" dirty="0"/>
          </a:p>
        </p:txBody>
      </p:sp>
      <p:pic>
        <p:nvPicPr>
          <p:cNvPr id="3" name="Picture 4" descr="Text&#10;&#10;Description automatically generated">
            <a:extLst>
              <a:ext uri="{FF2B5EF4-FFF2-40B4-BE49-F238E27FC236}">
                <a16:creationId xmlns:a16="http://schemas.microsoft.com/office/drawing/2014/main" id="{9496271A-356C-E1E7-414D-0699203E4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430" y="1683959"/>
            <a:ext cx="3942229" cy="179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  <a:r>
              <a:rPr lang="en-US">
                <a:ea typeface="+mj-lt"/>
                <a:cs typeface="+mj-lt"/>
              </a:rPr>
              <a:t> Transformation</a:t>
            </a:r>
            <a:endParaRPr lang="en-US"/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83" y="1825624"/>
            <a:ext cx="4419599" cy="45527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buFont typeface="Wingdings,Sans-Serif" pitchFamily="34" charset="0"/>
              <a:buChar char="§"/>
            </a:pPr>
            <a:r>
              <a:rPr lang="en-US" dirty="0" err="1">
                <a:latin typeface="Arial"/>
                <a:cs typeface="Arial"/>
              </a:rPr>
              <a:t>fetal_health</a:t>
            </a:r>
            <a:r>
              <a:rPr lang="en-US" dirty="0">
                <a:latin typeface="Arial"/>
                <a:cs typeface="Arial"/>
              </a:rPr>
              <a:t> = transformed from categorical target to binary variables</a:t>
            </a:r>
            <a:endParaRPr lang="en-US" dirty="0"/>
          </a:p>
          <a:p>
            <a:pPr lvl="1">
              <a:buFont typeface="Wingdings,Sans-Serif" pitchFamily="34" charset="0"/>
              <a:buChar char="§"/>
            </a:pPr>
            <a:r>
              <a:rPr lang="en-US" dirty="0">
                <a:latin typeface="Arial"/>
                <a:cs typeface="Arial"/>
              </a:rPr>
              <a:t>Transformed our target variable to make it binary </a:t>
            </a:r>
          </a:p>
          <a:p>
            <a:pPr lvl="1">
              <a:buFont typeface="Wingdings,Sans-Serif" pitchFamily="34" charset="0"/>
              <a:buChar char="§"/>
            </a:pPr>
            <a:r>
              <a:rPr lang="en-US" dirty="0">
                <a:latin typeface="Arial"/>
                <a:cs typeface="Arial"/>
              </a:rPr>
              <a:t>fetal_health2 = denote abnormal fetal health.</a:t>
            </a:r>
            <a:endParaRPr lang="en-US" dirty="0">
              <a:latin typeface="Franklin Gothic Medium"/>
              <a:cs typeface="Arial"/>
            </a:endParaRPr>
          </a:p>
          <a:p>
            <a:pPr lvl="2">
              <a:buFont typeface="Wingdings,Sans-Serif" pitchFamily="34" charset="0"/>
              <a:buChar char="§"/>
            </a:pPr>
            <a:r>
              <a:rPr lang="en" sz="1400" dirty="0">
                <a:ea typeface="+mn-lt"/>
                <a:cs typeface="+mn-lt"/>
              </a:rPr>
              <a:t>1 = normal, healthy fetus;</a:t>
            </a:r>
            <a:br>
              <a:rPr lang="en" sz="1400" dirty="0">
                <a:ea typeface="+mn-lt"/>
                <a:cs typeface="+mn-lt"/>
              </a:rPr>
            </a:br>
            <a:r>
              <a:rPr lang="en" sz="1400" dirty="0">
                <a:ea typeface="+mn-lt"/>
                <a:cs typeface="+mn-lt"/>
              </a:rPr>
              <a:t>0 = otherwise</a:t>
            </a:r>
            <a:endParaRPr lang="en" sz="1400" dirty="0">
              <a:latin typeface="Franklin Gothic Medium"/>
              <a:cs typeface="Arial"/>
            </a:endParaRPr>
          </a:p>
          <a:p>
            <a:pPr lvl="2">
              <a:buFont typeface="Wingdings,Sans-Serif" pitchFamily="34" charset="0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lvl="1">
              <a:buFont typeface="Wingdings,Sans-Serif" pitchFamily="34" charset="0"/>
              <a:buChar char="§"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Franklin Gothic Medium"/>
              <a:cs typeface="Arial"/>
            </a:endParaRP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93A574-171A-A8F2-4062-9BF5B4C24BF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B5592E6-8D03-F469-2024-90DEBD3FA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483194"/>
              </p:ext>
            </p:extLst>
          </p:nvPr>
        </p:nvGraphicFramePr>
        <p:xfrm>
          <a:off x="4707871" y="1526241"/>
          <a:ext cx="7026929" cy="52837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78729">
                  <a:extLst>
                    <a:ext uri="{9D8B030D-6E8A-4147-A177-3AD203B41FA5}">
                      <a16:colId xmlns:a16="http://schemas.microsoft.com/office/drawing/2014/main" val="3810379690"/>
                    </a:ext>
                  </a:extLst>
                </a:gridCol>
                <a:gridCol w="1467107">
                  <a:extLst>
                    <a:ext uri="{9D8B030D-6E8A-4147-A177-3AD203B41FA5}">
                      <a16:colId xmlns:a16="http://schemas.microsoft.com/office/drawing/2014/main" val="1839558776"/>
                    </a:ext>
                  </a:extLst>
                </a:gridCol>
                <a:gridCol w="3181093">
                  <a:extLst>
                    <a:ext uri="{9D8B030D-6E8A-4147-A177-3AD203B41FA5}">
                      <a16:colId xmlns:a16="http://schemas.microsoft.com/office/drawing/2014/main" val="91489590"/>
                    </a:ext>
                  </a:extLst>
                </a:gridCol>
              </a:tblGrid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Baseline_value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Fetal heart rate (FHR) baseline in beats per minute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1031328042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Accelerations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Number of abrupt heartbeat accelerations per second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4037139307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Fetal_movement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Number of fetal movements per second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4013957700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Uterine_contractions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Number of uterine contractions per second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2752843497"/>
                  </a:ext>
                </a:extLst>
              </a:tr>
              <a:tr h="2962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Light_decelerations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Number of abrupt light heartbeat decelerations per second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3568016113"/>
                  </a:ext>
                </a:extLst>
              </a:tr>
              <a:tr h="2962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Severe_decelerations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Number of abrupt severe heartbeat decelerations per second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3561215433"/>
                  </a:ext>
                </a:extLst>
              </a:tr>
              <a:tr h="2962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Prolongued_decelerations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Number of decelerations lasting an abnormal amount of time (per second)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1534728434"/>
                  </a:ext>
                </a:extLst>
              </a:tr>
              <a:tr h="2962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Abnormal_short_term_variability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Percentage of time with abnormal short-term variability in FHR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2888008697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mean_value_of_short_term_variability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Mean short-term variability in FHR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1483728497"/>
                  </a:ext>
                </a:extLst>
              </a:tr>
              <a:tr h="2962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percentage_of_time_with_abnormal_long_term_variability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Percentage of time FHR demonstrated abnormal variability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3092093702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mean_value_of_long_term_variability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Numeric Continuous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Mean long-term variability of FHR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2692088713"/>
                  </a:ext>
                </a:extLst>
              </a:tr>
              <a:tr h="2962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histogram_width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Width of FHR histogram – how long the Cardiotocogram (CTG) ran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1102325233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histogram_min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Minimum FHR during the session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2498289373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histogram_max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Maximum FHR during the session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3275994572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histogram_mode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Mode of FHR during the session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2811051877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histogram_mean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Mean of FHR during the session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936640108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histogram_median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Numeric Continuous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Median of FHR during the session</a:t>
                      </a: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3799627736"/>
                  </a:ext>
                </a:extLst>
              </a:tr>
              <a:tr h="2879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 err="1">
                          <a:effectLst/>
                        </a:rPr>
                        <a:t>histogram_variance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Numeric Continuous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Variance of FHR during the session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675" marR="66675" marT="0" marB="0"/>
                </a:tc>
                <a:extLst>
                  <a:ext uri="{0D108BD9-81ED-4DB2-BD59-A6C34878D82A}">
                    <a16:rowId xmlns:a16="http://schemas.microsoft.com/office/drawing/2014/main" val="3061877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Approach</a:t>
            </a:r>
          </a:p>
        </p:txBody>
      </p:sp>
      <p:pic>
        <p:nvPicPr>
          <p:cNvPr id="7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2B068AF0-5F51-905C-802E-D4A1087F18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537" y="2699131"/>
            <a:ext cx="6124073" cy="277789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ea typeface="+mn-lt"/>
                <a:cs typeface="+mn-lt"/>
              </a:rPr>
              <a:t>CTGs are an accessible and cost-effective tool for evaluating fetal well-being, enabling medical professionals to react quickly to mitigate the risk of maternal and infant mortality.</a:t>
            </a:r>
          </a:p>
          <a:p>
            <a:r>
              <a:rPr lang="en-US" sz="1600" dirty="0">
                <a:ea typeface="+mn-lt"/>
                <a:cs typeface="+mn-lt"/>
              </a:rPr>
              <a:t>Our goal is to develop a model based on CTG data attributes that can accurately classify fetal health into a “normal” or “abnormal” category. </a:t>
            </a:r>
          </a:p>
          <a:p>
            <a:r>
              <a:rPr lang="en-US" sz="1600" dirty="0">
                <a:ea typeface="+mn-lt"/>
                <a:cs typeface="+mn-lt"/>
              </a:rPr>
              <a:t>A model like this would help healthcare professionals identify and manage high-risk pregnancies early, reducing the maternal and infant mortality and improving overall health outcomes.</a:t>
            </a:r>
            <a:endParaRPr lang="en-US" sz="16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F034-0EEF-1A07-611F-8DE34E77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Logistic Regression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935CE3-4903-2626-6C56-5C5431089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612" y="2978987"/>
            <a:ext cx="5188788" cy="37525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>
              <a:buFont typeface="Arial"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7EAB5-F396-00DB-6B3D-B952D5667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3996" y="1526874"/>
            <a:ext cx="4800600" cy="287548"/>
          </a:xfrm>
        </p:spPr>
        <p:txBody>
          <a:bodyPr/>
          <a:lstStyle/>
          <a:p>
            <a:r>
              <a:rPr lang="en-US"/>
              <a:t>Final Model</a:t>
            </a:r>
          </a:p>
        </p:txBody>
      </p:sp>
      <p:pic>
        <p:nvPicPr>
          <p:cNvPr id="9" name="Picture 9" descr="Table&#10;&#10;Description automatically generated">
            <a:extLst>
              <a:ext uri="{FF2B5EF4-FFF2-40B4-BE49-F238E27FC236}">
                <a16:creationId xmlns:a16="http://schemas.microsoft.com/office/drawing/2014/main" id="{8CDF8C6E-EE51-1E9E-EB1D-DBB01E296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13" y="3146038"/>
            <a:ext cx="3881097" cy="3615778"/>
          </a:xfrm>
          <a:prstGeom prst="rect">
            <a:avLst/>
          </a:prstGeom>
        </p:spPr>
      </p:pic>
      <p:pic>
        <p:nvPicPr>
          <p:cNvPr id="14" name="Picture 14" descr="Table&#10;&#10;Description automatically generated">
            <a:extLst>
              <a:ext uri="{FF2B5EF4-FFF2-40B4-BE49-F238E27FC236}">
                <a16:creationId xmlns:a16="http://schemas.microsoft.com/office/drawing/2014/main" id="{F476AC29-7281-442E-5CF5-C921735CCFD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37260" y="3277897"/>
            <a:ext cx="4040088" cy="3343002"/>
          </a:xfr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1B8095-8BE5-EACF-7B22-40E9998D66F6}"/>
              </a:ext>
            </a:extLst>
          </p:cNvPr>
          <p:cNvSpPr txBox="1">
            <a:spLocks/>
          </p:cNvSpPr>
          <p:nvPr/>
        </p:nvSpPr>
        <p:spPr>
          <a:xfrm>
            <a:off x="841075" y="1578633"/>
            <a:ext cx="4800600" cy="287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None/>
              <a:defRPr sz="2400" b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Initial Model</a:t>
            </a: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83CCF085-8382-1E43-EC1B-87D51DDC7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362990"/>
              </p:ext>
            </p:extLst>
          </p:nvPr>
        </p:nvGraphicFramePr>
        <p:xfrm>
          <a:off x="877018" y="2127849"/>
          <a:ext cx="4690566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45283">
                  <a:extLst>
                    <a:ext uri="{9D8B030D-6E8A-4147-A177-3AD203B41FA5}">
                      <a16:colId xmlns:a16="http://schemas.microsoft.com/office/drawing/2014/main" val="1725150016"/>
                    </a:ext>
                  </a:extLst>
                </a:gridCol>
                <a:gridCol w="2345283">
                  <a:extLst>
                    <a:ext uri="{9D8B030D-6E8A-4147-A177-3AD203B41FA5}">
                      <a16:colId xmlns:a16="http://schemas.microsoft.com/office/drawing/2014/main" val="2695407174"/>
                    </a:ext>
                  </a:extLst>
                </a:gridCol>
              </a:tblGrid>
              <a:tr h="955976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Training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R2 – </a:t>
                      </a:r>
                      <a:r>
                        <a:rPr lang="en" sz="12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0.78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RASE -  </a:t>
                      </a:r>
                      <a:r>
                        <a:rPr lang="en" sz="12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0.23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Misclassification Rate – 8%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AUC – 0.97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Validation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R2 - </a:t>
                      </a:r>
                      <a:r>
                        <a:rPr lang="en" sz="12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0.54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RASE - </a:t>
                      </a:r>
                      <a:r>
                        <a:rPr lang="en" sz="12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0.27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Misclassification Rate – 10%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2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AUC – 0.93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75537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169C0F0-40D1-0769-60DC-E666CE568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058184"/>
              </p:ext>
            </p:extLst>
          </p:nvPr>
        </p:nvGraphicFramePr>
        <p:xfrm>
          <a:off x="6512943" y="2185358"/>
          <a:ext cx="4556082" cy="12095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8041">
                  <a:extLst>
                    <a:ext uri="{9D8B030D-6E8A-4147-A177-3AD203B41FA5}">
                      <a16:colId xmlns:a16="http://schemas.microsoft.com/office/drawing/2014/main" val="1725150016"/>
                    </a:ext>
                  </a:extLst>
                </a:gridCol>
                <a:gridCol w="2278041">
                  <a:extLst>
                    <a:ext uri="{9D8B030D-6E8A-4147-A177-3AD203B41FA5}">
                      <a16:colId xmlns:a16="http://schemas.microsoft.com/office/drawing/2014/main" val="2695407174"/>
                    </a:ext>
                  </a:extLst>
                </a:gridCol>
              </a:tblGrid>
              <a:tr h="1209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R2 – 0.75</a:t>
                      </a:r>
                    </a:p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RASE -  0.24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Misclassification Rate – 8%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AUC – 0.97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Validation</a:t>
                      </a:r>
                    </a:p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R2 -  0.74</a:t>
                      </a:r>
                    </a:p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RASE – 0.25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Misclassification Rate – 10%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AUC – 0.96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755373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F44B6-4937-3F91-55FF-C3E7FE29A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762" y="1814422"/>
            <a:ext cx="4800600" cy="287547"/>
          </a:xfrm>
        </p:spPr>
        <p:txBody>
          <a:bodyPr/>
          <a:lstStyle/>
          <a:p>
            <a:r>
              <a:rPr lang="en-US" sz="1400"/>
              <a:t>Number of Predictors  :  21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CE23C01-C2F3-B870-9614-CEC65A366AA4}"/>
              </a:ext>
            </a:extLst>
          </p:cNvPr>
          <p:cNvSpPr txBox="1">
            <a:spLocks/>
          </p:cNvSpPr>
          <p:nvPr/>
        </p:nvSpPr>
        <p:spPr>
          <a:xfrm>
            <a:off x="6452558" y="1837426"/>
            <a:ext cx="4800600" cy="287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None/>
              <a:defRPr sz="2400" b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Number of Predictors  : 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3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11656"/>
            <a:ext cx="4800600" cy="200240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1600"/>
              <a:t>Method – JMP Partition</a:t>
            </a:r>
          </a:p>
          <a:p>
            <a:r>
              <a:rPr lang="en-US" sz="1600"/>
              <a:t>Number of Predictors - 9</a:t>
            </a:r>
          </a:p>
          <a:p>
            <a:r>
              <a:rPr lang="en-US" sz="1600"/>
              <a:t>Automatic Splitting – 75 % for training and 25% for validation</a:t>
            </a:r>
          </a:p>
          <a:p>
            <a:r>
              <a:rPr lang="en-US" sz="1600"/>
              <a:t>Number of Splits - 13</a:t>
            </a:r>
            <a:br>
              <a:rPr lang="en-US" sz="1600"/>
            </a:br>
            <a:endParaRPr lang="en-US" sz="1600"/>
          </a:p>
          <a:p>
            <a:endParaRPr lang="en-US" sz="1600"/>
          </a:p>
        </p:txBody>
      </p:sp>
      <p:pic>
        <p:nvPicPr>
          <p:cNvPr id="17" name="Picture 17" descr="Table&#10;&#10;Description automatically generated">
            <a:extLst>
              <a:ext uri="{FF2B5EF4-FFF2-40B4-BE49-F238E27FC236}">
                <a16:creationId xmlns:a16="http://schemas.microsoft.com/office/drawing/2014/main" id="{FF82419B-5969-CA17-46BB-889867E0DB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4125" y="1763302"/>
            <a:ext cx="4781550" cy="3962400"/>
          </a:xfr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376AD80-26AB-0920-685A-05428CAB4072}"/>
              </a:ext>
            </a:extLst>
          </p:cNvPr>
          <p:cNvSpPr txBox="1">
            <a:spLocks/>
          </p:cNvSpPr>
          <p:nvPr/>
        </p:nvSpPr>
        <p:spPr>
          <a:xfrm>
            <a:off x="885692" y="4124246"/>
            <a:ext cx="4800600" cy="3599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68680" indent="-1825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5156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173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8308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Summary of Fit:  </a:t>
            </a:r>
            <a:endParaRPr lang="en-US"/>
          </a:p>
          <a:p>
            <a:pPr marL="0" indent="0">
              <a:buNone/>
            </a:pPr>
            <a:endParaRPr lang="en-US" sz="1400"/>
          </a:p>
        </p:txBody>
      </p:sp>
      <p:graphicFrame>
        <p:nvGraphicFramePr>
          <p:cNvPr id="9" name="Table 19">
            <a:extLst>
              <a:ext uri="{FF2B5EF4-FFF2-40B4-BE49-F238E27FC236}">
                <a16:creationId xmlns:a16="http://schemas.microsoft.com/office/drawing/2014/main" id="{B4D33673-23A0-1CD2-8A20-FD333F0F1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668847"/>
              </p:ext>
            </p:extLst>
          </p:nvPr>
        </p:nvGraphicFramePr>
        <p:xfrm>
          <a:off x="1012813" y="4420419"/>
          <a:ext cx="4376862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88431">
                  <a:extLst>
                    <a:ext uri="{9D8B030D-6E8A-4147-A177-3AD203B41FA5}">
                      <a16:colId xmlns:a16="http://schemas.microsoft.com/office/drawing/2014/main" val="1725150016"/>
                    </a:ext>
                  </a:extLst>
                </a:gridCol>
                <a:gridCol w="2188431">
                  <a:extLst>
                    <a:ext uri="{9D8B030D-6E8A-4147-A177-3AD203B41FA5}">
                      <a16:colId xmlns:a16="http://schemas.microsoft.com/office/drawing/2014/main" val="2695407174"/>
                    </a:ext>
                  </a:extLst>
                </a:gridCol>
              </a:tblGrid>
              <a:tr h="5743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R2 – 0.80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RASE – 0.20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Misclassification Rate – 6%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AUC –0.96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Validation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R2- 0.72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RASE- 0.24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Misclassification Rate – 8%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AUC – 0.93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755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E8B6A05-50AB-D676-E66F-FAD697C65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5768" y="1776463"/>
            <a:ext cx="4800600" cy="549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Small Tree View</a:t>
            </a:r>
          </a:p>
        </p:txBody>
      </p:sp>
      <p:pic>
        <p:nvPicPr>
          <p:cNvPr id="34" name="Picture 34" descr="Diagram&#10;&#10;Description automatically generated">
            <a:extLst>
              <a:ext uri="{FF2B5EF4-FFF2-40B4-BE49-F238E27FC236}">
                <a16:creationId xmlns:a16="http://schemas.microsoft.com/office/drawing/2014/main" id="{6E2E5164-5A60-10C6-D6F0-49BF50D909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36955" y="2508135"/>
            <a:ext cx="6767052" cy="4082766"/>
          </a:xfrm>
        </p:spPr>
      </p:pic>
    </p:spTree>
    <p:extLst>
      <p:ext uri="{BB962C8B-B14F-4D97-AF65-F5344CB8AC3E}">
        <p14:creationId xmlns:p14="http://schemas.microsoft.com/office/powerpoint/2010/main" val="39488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500"/>
              <a:t>Methode Used – JMP Neural Networks with Holdback portion of 0.333</a:t>
            </a:r>
          </a:p>
          <a:p>
            <a:r>
              <a:rPr lang="en-US" sz="1500"/>
              <a:t>Number of Variables Used - 9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4A15A800-A7CD-B6F9-E2C7-6B7D29FF9D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7012" y="1841499"/>
            <a:ext cx="4295775" cy="4543425"/>
          </a:xfr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A115CD7-C658-587B-9323-8512CD5BF3B1}"/>
              </a:ext>
            </a:extLst>
          </p:cNvPr>
          <p:cNvSpPr txBox="1">
            <a:spLocks/>
          </p:cNvSpPr>
          <p:nvPr/>
        </p:nvSpPr>
        <p:spPr>
          <a:xfrm>
            <a:off x="885692" y="3432802"/>
            <a:ext cx="4800600" cy="11501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68680" indent="-1825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5156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173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8308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Summary of Fit:  </a:t>
            </a:r>
          </a:p>
          <a:p>
            <a:endParaRPr lang="en-US" sz="1400"/>
          </a:p>
          <a:p>
            <a:endParaRPr lang="en-US" sz="1400"/>
          </a:p>
          <a:p>
            <a:pPr marL="0" indent="0">
              <a:buNone/>
            </a:pPr>
            <a:endParaRPr lang="en-US" sz="1400"/>
          </a:p>
        </p:txBody>
      </p:sp>
      <p:graphicFrame>
        <p:nvGraphicFramePr>
          <p:cNvPr id="14" name="Table 19">
            <a:extLst>
              <a:ext uri="{FF2B5EF4-FFF2-40B4-BE49-F238E27FC236}">
                <a16:creationId xmlns:a16="http://schemas.microsoft.com/office/drawing/2014/main" id="{EA907D5E-C0EA-6ED7-5D01-5324FD504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068030"/>
              </p:ext>
            </p:extLst>
          </p:nvPr>
        </p:nvGraphicFramePr>
        <p:xfrm>
          <a:off x="1069257" y="3785419"/>
          <a:ext cx="4466260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3130">
                  <a:extLst>
                    <a:ext uri="{9D8B030D-6E8A-4147-A177-3AD203B41FA5}">
                      <a16:colId xmlns:a16="http://schemas.microsoft.com/office/drawing/2014/main" val="1725150016"/>
                    </a:ext>
                  </a:extLst>
                </a:gridCol>
                <a:gridCol w="2233130">
                  <a:extLst>
                    <a:ext uri="{9D8B030D-6E8A-4147-A177-3AD203B41FA5}">
                      <a16:colId xmlns:a16="http://schemas.microsoft.com/office/drawing/2014/main" val="2695407174"/>
                    </a:ext>
                  </a:extLst>
                </a:gridCol>
              </a:tblGrid>
              <a:tr h="5743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R2 – 0.79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RASE – 0.23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Misclassification Rate – 7%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AUC – 0. 98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Validation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R2- 0.82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RASE- 0.21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Misclassification Rate – 7 %</a:t>
                      </a:r>
                      <a:endParaRPr lang="en-US" sz="1200" b="1" i="0" u="none" strike="noStrike" noProof="0">
                        <a:solidFill>
                          <a:srgbClr val="000000"/>
                        </a:solidFill>
                        <a:latin typeface="Franklin Gothic Medium"/>
                      </a:endParaRPr>
                    </a:p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Franklin Gothic Medium"/>
                        </a:rPr>
                        <a:t>AUC –0.98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en-US"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755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95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ECBAD-428A-7204-CFA5-482BCCDB5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Comparisons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83DCD117-9179-FAD4-4502-2339566ED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489716"/>
              </p:ext>
            </p:extLst>
          </p:nvPr>
        </p:nvGraphicFramePr>
        <p:xfrm>
          <a:off x="228601" y="1697640"/>
          <a:ext cx="6857998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57572">
                  <a:extLst>
                    <a:ext uri="{9D8B030D-6E8A-4147-A177-3AD203B41FA5}">
                      <a16:colId xmlns:a16="http://schemas.microsoft.com/office/drawing/2014/main" val="1698453569"/>
                    </a:ext>
                  </a:extLst>
                </a:gridCol>
                <a:gridCol w="2338227">
                  <a:extLst>
                    <a:ext uri="{9D8B030D-6E8A-4147-A177-3AD203B41FA5}">
                      <a16:colId xmlns:a16="http://schemas.microsoft.com/office/drawing/2014/main" val="227541864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25527535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73573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2648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/>
                        <a:t>Decision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Generalized R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199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34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Misclassification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10239"/>
                  </a:ext>
                </a:extLst>
              </a:tr>
            </a:tbl>
          </a:graphicData>
        </a:graphic>
      </p:graphicFrame>
      <p:graphicFrame>
        <p:nvGraphicFramePr>
          <p:cNvPr id="20" name="Table 15">
            <a:extLst>
              <a:ext uri="{FF2B5EF4-FFF2-40B4-BE49-F238E27FC236}">
                <a16:creationId xmlns:a16="http://schemas.microsoft.com/office/drawing/2014/main" id="{DB7EF9D5-3A26-B39B-F80A-9214AAF02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7114"/>
              </p:ext>
            </p:extLst>
          </p:nvPr>
        </p:nvGraphicFramePr>
        <p:xfrm>
          <a:off x="228601" y="3407330"/>
          <a:ext cx="6857998" cy="1478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57572">
                  <a:extLst>
                    <a:ext uri="{9D8B030D-6E8A-4147-A177-3AD203B41FA5}">
                      <a16:colId xmlns:a16="http://schemas.microsoft.com/office/drawing/2014/main" val="1698453569"/>
                    </a:ext>
                  </a:extLst>
                </a:gridCol>
                <a:gridCol w="2338227">
                  <a:extLst>
                    <a:ext uri="{9D8B030D-6E8A-4147-A177-3AD203B41FA5}">
                      <a16:colId xmlns:a16="http://schemas.microsoft.com/office/drawing/2014/main" val="227541864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25527535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735731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2648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/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Generalized R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199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34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Misclassification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10239"/>
                  </a:ext>
                </a:extLst>
              </a:tr>
            </a:tbl>
          </a:graphicData>
        </a:graphic>
      </p:graphicFrame>
      <p:graphicFrame>
        <p:nvGraphicFramePr>
          <p:cNvPr id="21" name="Table 15">
            <a:extLst>
              <a:ext uri="{FF2B5EF4-FFF2-40B4-BE49-F238E27FC236}">
                <a16:creationId xmlns:a16="http://schemas.microsoft.com/office/drawing/2014/main" id="{A62DE262-FA77-4352-5FB8-65F00B4C1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841240"/>
              </p:ext>
            </p:extLst>
          </p:nvPr>
        </p:nvGraphicFramePr>
        <p:xfrm>
          <a:off x="228601" y="5111940"/>
          <a:ext cx="6857998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57572">
                  <a:extLst>
                    <a:ext uri="{9D8B030D-6E8A-4147-A177-3AD203B41FA5}">
                      <a16:colId xmlns:a16="http://schemas.microsoft.com/office/drawing/2014/main" val="1698453569"/>
                    </a:ext>
                  </a:extLst>
                </a:gridCol>
                <a:gridCol w="2338227">
                  <a:extLst>
                    <a:ext uri="{9D8B030D-6E8A-4147-A177-3AD203B41FA5}">
                      <a16:colId xmlns:a16="http://schemas.microsoft.com/office/drawing/2014/main" val="227541864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25527535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73573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2648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/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Generalized R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199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34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Misclassification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10239"/>
                  </a:ext>
                </a:extLst>
              </a:tr>
            </a:tbl>
          </a:graphicData>
        </a:graphic>
      </p:graphicFrame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1C60086-66D8-3BAE-75C4-6F0E4D26C884}"/>
              </a:ext>
            </a:extLst>
          </p:cNvPr>
          <p:cNvSpPr/>
          <p:nvPr/>
        </p:nvSpPr>
        <p:spPr>
          <a:xfrm>
            <a:off x="5791200" y="1651114"/>
            <a:ext cx="1371600" cy="160901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B162BEB-E09C-8906-8D72-3C90F230019C}"/>
              </a:ext>
            </a:extLst>
          </p:cNvPr>
          <p:cNvSpPr/>
          <p:nvPr/>
        </p:nvSpPr>
        <p:spPr>
          <a:xfrm>
            <a:off x="5791200" y="3323126"/>
            <a:ext cx="1371600" cy="162548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3658E51-0E6A-E459-F17B-B503A818802C}"/>
              </a:ext>
            </a:extLst>
          </p:cNvPr>
          <p:cNvSpPr/>
          <p:nvPr/>
        </p:nvSpPr>
        <p:spPr>
          <a:xfrm>
            <a:off x="5791200" y="5032815"/>
            <a:ext cx="1371600" cy="1625487"/>
          </a:xfrm>
          <a:prstGeom prst="round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97DFC4-1160-48F9-B20C-BE4BCCF3EC37}"/>
              </a:ext>
            </a:extLst>
          </p:cNvPr>
          <p:cNvSpPr txBox="1"/>
          <p:nvPr/>
        </p:nvSpPr>
        <p:spPr>
          <a:xfrm>
            <a:off x="7467600" y="1697640"/>
            <a:ext cx="441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Decision Tree model performed well, though fit statistics may indicate overfitting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Logistic Regression performed well without evidence of overfitting. Formula:</a:t>
            </a:r>
            <a:br>
              <a:rPr lang="en-US" dirty="0"/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16.9477995 + (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accelerations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8.3809162) </a:t>
            </a:r>
            <a:b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uterine_contractions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273.843857)</a:t>
            </a:r>
          </a:p>
          <a:p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prolongued_decelerations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3048.1063) </a:t>
            </a:r>
          </a:p>
          <a:p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abnormal_short_term_variability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0.0911936) </a:t>
            </a:r>
            <a:b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percentage_of_time_with_abnormal_long_term</a:t>
            </a:r>
            <a:r>
              <a:rPr lang="en-US" sz="1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_ variability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0.0298157) </a:t>
            </a:r>
            <a:b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histogram_max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0.0302881) </a:t>
            </a:r>
            <a:b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histogram_mode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0.07520217) </a:t>
            </a:r>
            <a:b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histogram_mean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0.123263) </a:t>
            </a:r>
            <a:b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(</a:t>
            </a:r>
            <a:r>
              <a:rPr lang="en-US" sz="14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histogram_variance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0.0320944) </a:t>
            </a:r>
          </a:p>
          <a:p>
            <a:endParaRPr lang="en-US" dirty="0"/>
          </a:p>
          <a:p>
            <a:r>
              <a:rPr lang="en-US" dirty="0"/>
              <a:t>Neural Networks model performed the best with no evidence of overfitting.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56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6792">
        <p:fade/>
      </p:transition>
    </mc:Choice>
    <mc:Fallback xmlns="">
      <p:transition spd="med" advTm="136792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5531F-DD86-83FC-93EA-C531C74F4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564D0-7720-DE13-ECAA-6723AECFC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8229600" cy="4724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cap="none" dirty="0"/>
              <a:t>CTG Data demonstrates strong correlations with fetal health outcomes </a:t>
            </a:r>
          </a:p>
          <a:p>
            <a:pPr marL="0" indent="0">
              <a:buNone/>
            </a:pPr>
            <a:r>
              <a:rPr lang="en-US" sz="1800" cap="none" dirty="0"/>
              <a:t>Data modeling techniques can be used to predict abnormal health outcomes with a high degree of accuracy, allowing time for early diagnosis and intervention</a:t>
            </a:r>
          </a:p>
          <a:p>
            <a:pPr marL="0" indent="0">
              <a:buNone/>
            </a:pPr>
            <a:r>
              <a:rPr lang="en-US" sz="1800" cap="none" dirty="0"/>
              <a:t>Multiple models are available as best fits the needs and capabilities of a provider:</a:t>
            </a:r>
          </a:p>
          <a:p>
            <a:r>
              <a:rPr lang="en-US" sz="1800" cap="none" dirty="0"/>
              <a:t>Neural Network - highest predictive performance but requires software to execute</a:t>
            </a:r>
            <a:endParaRPr lang="en-US" sz="1800" dirty="0"/>
          </a:p>
          <a:p>
            <a:r>
              <a:rPr lang="en-US" sz="1800" cap="none" dirty="0"/>
              <a:t>Logistic Regression - very good predictive performance and only requires a mathematical formula to calculate (just addition and multiplication)</a:t>
            </a:r>
            <a:endParaRPr lang="en-US" sz="1800" dirty="0"/>
          </a:p>
          <a:p>
            <a:r>
              <a:rPr lang="en-US" sz="1800" cap="none" dirty="0"/>
              <a:t>Decision Tree – good but not great predictive performance, but a simple flowchart-based model that does not require software or calculations</a:t>
            </a:r>
          </a:p>
          <a:p>
            <a:pPr marL="0" indent="0">
              <a:buNone/>
            </a:pPr>
            <a:r>
              <a:rPr lang="en-US" sz="1800" cap="none" dirty="0"/>
              <a:t>CTG </a:t>
            </a:r>
            <a:r>
              <a:rPr lang="en-US" sz="1800" dirty="0"/>
              <a:t>t</a:t>
            </a:r>
            <a:r>
              <a:rPr lang="en-US" sz="1800" cap="none" dirty="0"/>
              <a:t>echnology is accessible, inexpensive and provides the data necessary to model fetal health.  These models can be used by medical professionals all over the world to help improve health outcomes</a:t>
            </a:r>
          </a:p>
        </p:txBody>
      </p:sp>
      <p:pic>
        <p:nvPicPr>
          <p:cNvPr id="5" name="Picture 4" descr="A baby being held by a person&#10;&#10;Description automatically generated with low confidence">
            <a:extLst>
              <a:ext uri="{FF2B5EF4-FFF2-40B4-BE49-F238E27FC236}">
                <a16:creationId xmlns:a16="http://schemas.microsoft.com/office/drawing/2014/main" id="{25A27DE2-5035-1A65-6AEB-1804AA49F1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r="27701" b="2"/>
          <a:stretch/>
        </p:blipFill>
        <p:spPr>
          <a:xfrm>
            <a:off x="8610600" y="2058862"/>
            <a:ext cx="3276600" cy="3122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039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5933">
        <p:fade/>
      </p:transition>
    </mc:Choice>
    <mc:Fallback xmlns="">
      <p:transition spd="med" advTm="135933">
        <p:fade/>
      </p:transition>
    </mc:Fallback>
  </mc:AlternateContent>
</p:sld>
</file>

<file path=ppt/theme/theme1.xml><?xml version="1.0" encoding="utf-8"?>
<a:theme xmlns:a="http://schemas.openxmlformats.org/drawingml/2006/main" name="Medical Design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A4353711B9BA4AA0FFDA181CB60A46" ma:contentTypeVersion="4" ma:contentTypeDescription="Create a new document." ma:contentTypeScope="" ma:versionID="83129dc9bbc37d5669a3c59f536e720c">
  <xsd:schema xmlns:xsd="http://www.w3.org/2001/XMLSchema" xmlns:xs="http://www.w3.org/2001/XMLSchema" xmlns:p="http://schemas.microsoft.com/office/2006/metadata/properties" xmlns:ns2="5f7f186e-d6b9-49d5-b2ac-9f9ab3bd086c" targetNamespace="http://schemas.microsoft.com/office/2006/metadata/properties" ma:root="true" ma:fieldsID="30e48163f0c611c83fc7efb2855fb93a" ns2:_="">
    <xsd:import namespace="5f7f186e-d6b9-49d5-b2ac-9f9ab3bd08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7f186e-d6b9-49d5-b2ac-9f9ab3bd0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4F2E70-6F9D-4F28-AF16-6B37C39252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05E1B2-E8FF-410D-A18E-5933AD894520}">
  <ds:schemaRefs>
    <ds:schemaRef ds:uri="5f7f186e-d6b9-49d5-b2ac-9f9ab3bd086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2151AAD-39B3-4005-8D2D-6EB721BFDD73}">
  <ds:schemaRefs>
    <ds:schemaRef ds:uri="5f7f186e-d6b9-49d5-b2ac-9f9ab3bd08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presentation (widescreen)</Template>
  <TotalTime>3219</TotalTime>
  <Words>1093</Words>
  <Application>Microsoft Office PowerPoint</Application>
  <PresentationFormat>Widescreen</PresentationFormat>
  <Paragraphs>210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Franklin Gothic Medium</vt:lpstr>
      <vt:lpstr>Wingdings</vt:lpstr>
      <vt:lpstr>Wingdings,Sans-Serif</vt:lpstr>
      <vt:lpstr>Medical Design 16x9</vt:lpstr>
      <vt:lpstr>Classifying Fetal Health Using Cardiotocogram Data</vt:lpstr>
      <vt:lpstr>Business Problem</vt:lpstr>
      <vt:lpstr>Data Description </vt:lpstr>
      <vt:lpstr>Data Transformation </vt:lpstr>
      <vt:lpstr>Our Approach</vt:lpstr>
      <vt:lpstr>Logistic Regression</vt:lpstr>
      <vt:lpstr>Decision Tree</vt:lpstr>
      <vt:lpstr>Decision Tree</vt:lpstr>
      <vt:lpstr>Neural Networks</vt:lpstr>
      <vt:lpstr>Model Comparisons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Classifying Fetal Health Using Cardiotocogram Data</dc:title>
  <dc:creator>Miers, Jerrad</dc:creator>
  <cp:lastModifiedBy>Miers, Jerrad</cp:lastModifiedBy>
  <cp:revision>15</cp:revision>
  <dcterms:created xsi:type="dcterms:W3CDTF">2023-04-28T01:24:00Z</dcterms:created>
  <dcterms:modified xsi:type="dcterms:W3CDTF">2023-05-02T00:35:26Z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0x01010028A4353711B9BA4AA0FFDA181CB60A46</vt:lpwstr>
  </property>
</Properties>
</file>